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313" r:id="rId4"/>
    <p:sldId id="260" r:id="rId5"/>
    <p:sldId id="272" r:id="rId6"/>
    <p:sldId id="279" r:id="rId7"/>
    <p:sldId id="280" r:id="rId8"/>
    <p:sldId id="281" r:id="rId9"/>
    <p:sldId id="282" r:id="rId10"/>
    <p:sldId id="273" r:id="rId11"/>
    <p:sldId id="284" r:id="rId12"/>
    <p:sldId id="285" r:id="rId13"/>
    <p:sldId id="286" r:id="rId14"/>
    <p:sldId id="287" r:id="rId15"/>
    <p:sldId id="288" r:id="rId16"/>
    <p:sldId id="289" r:id="rId17"/>
    <p:sldId id="290" r:id="rId18"/>
    <p:sldId id="292" r:id="rId19"/>
    <p:sldId id="274" r:id="rId20"/>
    <p:sldId id="294" r:id="rId21"/>
    <p:sldId id="295" r:id="rId22"/>
    <p:sldId id="296" r:id="rId23"/>
    <p:sldId id="264" r:id="rId24"/>
    <p:sldId id="297" r:id="rId25"/>
    <p:sldId id="298" r:id="rId26"/>
    <p:sldId id="275" r:id="rId27"/>
    <p:sldId id="299" r:id="rId28"/>
    <p:sldId id="301" r:id="rId29"/>
    <p:sldId id="332" r:id="rId30"/>
    <p:sldId id="302" r:id="rId31"/>
    <p:sldId id="333" r:id="rId32"/>
    <p:sldId id="303" r:id="rId33"/>
    <p:sldId id="300" r:id="rId34"/>
    <p:sldId id="304" r:id="rId35"/>
    <p:sldId id="305" r:id="rId36"/>
    <p:sldId id="306" r:id="rId37"/>
    <p:sldId id="307" r:id="rId38"/>
    <p:sldId id="276" r:id="rId39"/>
    <p:sldId id="315" r:id="rId40"/>
    <p:sldId id="331" r:id="rId41"/>
    <p:sldId id="317" r:id="rId42"/>
    <p:sldId id="322" r:id="rId43"/>
    <p:sldId id="323" r:id="rId44"/>
    <p:sldId id="324" r:id="rId45"/>
    <p:sldId id="326" r:id="rId46"/>
    <p:sldId id="325" r:id="rId47"/>
    <p:sldId id="327" r:id="rId48"/>
    <p:sldId id="330" r:id="rId49"/>
    <p:sldId id="328" r:id="rId50"/>
    <p:sldId id="329" r:id="rId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32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2CAD7D08-7DA0-4008-ACAB-58795C1EEDEE}" type="presOf" srcId="{2BBD89AB-F20B-407D-8973-3C2CECDFABC5}" destId="{95B1ED7B-96C6-4BA4-AF91-17E61BA1C43C}"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BE16DE72-04F1-4E29-8DBD-4B6DA159E1F2}" type="presOf" srcId="{E375A7D9-8986-4CC7-A4D7-943BE670A607}" destId="{42E6FAE1-EC1D-443E-8743-6A95E1332CA7}" srcOrd="0" destOrd="0" presId="urn:microsoft.com/office/officeart/2005/8/layout/vList5"/>
    <dgm:cxn modelId="{52917CD4-ECB9-446E-B909-A4730E572A30}" type="presOf" srcId="{C713B3FC-CB37-41DE-A9CC-39C5E9E91212}" destId="{A1D3F7EA-705E-40BF-85AF-105F8B247B98}"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809EEA61-0933-475C-B4A9-EE6F8194AC3D}" type="presOf" srcId="{20D37905-14EF-41A2-9A5E-261C88C429F5}" destId="{81A5B762-26EC-434D-AB65-DC3535255B29}"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1EBB2ABF-BE74-42FE-8F00-38361D02AB43}" type="presOf" srcId="{5E3E608F-EE4F-4C7B-8911-4836B8D29EF4}" destId="{CD8A40EE-8C90-47D0-9942-E4899B3B1BE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CEB5AEE5-E518-4AF8-B59C-84A9980A8B64}" type="presOf" srcId="{055C583D-17A4-47A1-99B1-1AA3453C4A15}" destId="{42E6FAE1-EC1D-443E-8743-6A95E1332CA7}" srcOrd="0" destOrd="1" presId="urn:microsoft.com/office/officeart/2005/8/layout/vList5"/>
    <dgm:cxn modelId="{4059C438-6AD4-41E6-A4A5-75222D4588A5}"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05C7038-C958-40B5-88B4-C29B6F7D36C1}" type="presOf" srcId="{6FA265ED-72BA-497F-A420-4485D3DD492C}" destId="{217B006C-8EDE-4109-B625-355EAE4A1236}"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58AC93B-ECC0-48BB-A400-2D6561FD9672}" type="presOf" srcId="{8BA965C3-933E-453B-A554-2E65E92EEC69}" destId="{81A5B762-26EC-434D-AB65-DC3535255B29}" srcOrd="0" destOrd="0" presId="urn:microsoft.com/office/officeart/2005/8/layout/vList5"/>
    <dgm:cxn modelId="{6C10B8A2-455D-45BF-8AED-C970A6F363DB}" type="presOf" srcId="{6DDBC5D1-2B19-44F4-803A-870C9DADE121}" destId="{217B006C-8EDE-4109-B625-355EAE4A1236}" srcOrd="0" destOrd="0" presId="urn:microsoft.com/office/officeart/2005/8/layout/vList5"/>
    <dgm:cxn modelId="{CF9FC5FB-FA7B-4BFE-BB91-343516D34AD6}" type="presOf" srcId="{6449155B-1CF5-4096-B3E4-3D7C9965D375}" destId="{D948D3E8-C233-413F-8AE2-C10E020214E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31C2905F-B236-4970-97BA-FFB005759FD1}" type="presOf" srcId="{2DC8CBC5-34B2-4513-B68D-88355055CB72}" destId="{395AF374-8F80-475A-A65E-8BEFC858836F}"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68266D0-17A1-431E-94DC-CD956DEBEA0E}"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30CBAB33-2854-4453-8CB6-BAB479C7E635}" type="presOf" srcId="{E375A7D9-8986-4CC7-A4D7-943BE670A607}" destId="{42E6FAE1-EC1D-443E-8743-6A95E1332CA7}" srcOrd="0" destOrd="0" presId="urn:microsoft.com/office/officeart/2005/8/layout/vList5"/>
    <dgm:cxn modelId="{27F5DD9A-3782-43E4-9480-B8CDD8676BFB}" type="presOf" srcId="{CE580295-C31F-4F97-9276-A2D488BEC9F0}" destId="{C4C5D174-A6A4-40DC-9ADA-80E82852B2D0}"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25DA09A9-D11A-499C-8989-54A0812231FB}" type="presOf" srcId="{6FA265ED-72BA-497F-A420-4485D3DD492C}" destId="{217B006C-8EDE-4109-B625-355EAE4A1236}"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9512BF-A1E8-47ED-9B6C-78AFC702F9E5}"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AE89D3C3-5AA3-4B5F-8599-D7DC0ED1A45F}" type="presOf" srcId="{5E3E608F-EE4F-4C7B-8911-4836B8D29EF4}" destId="{CD8A40EE-8C90-47D0-9942-E4899B3B1BEF}" srcOrd="0" destOrd="0"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B16716A3-73EC-482E-B8BE-20B9CEAF6334}" type="presOf" srcId="{6449155B-1CF5-4096-B3E4-3D7C9965D375}" destId="{D948D3E8-C233-413F-8AE2-C10E020214EF}"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66BDB9A4-CC9A-4598-9B20-9F2D9DFEFFF7}" type="presOf" srcId="{8A782F09-BD37-4905-9D07-6D23C4FAE36B}" destId="{7A71112B-E420-44C6-9B86-D750B0DBCB5C}"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A32301AD-E0AE-4BC9-9AF5-7A3705C6AD2C}" type="presOf" srcId="{2BBD89AB-F20B-407D-8973-3C2CECDFABC5}" destId="{95B1ED7B-96C6-4BA4-AF91-17E61BA1C43C}"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C09A947-2637-4663-A21E-E063F0391991}" type="presOf" srcId="{20D37905-14EF-41A2-9A5E-261C88C429F5}" destId="{81A5B762-26EC-434D-AB65-DC3535255B29}"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C5865608-8A5A-4335-9DA8-C94956DE98F3}" type="presOf" srcId="{BEAB292A-93D8-4B67-9987-C4C088D0D9A8}" destId="{C4C5D174-A6A4-40DC-9ADA-80E82852B2D0}" srcOrd="0" destOrd="1"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9D8DEE6A-CBA8-428B-A00C-3366BC5F3D41}" type="presOf" srcId="{2DC8CBC5-34B2-4513-B68D-88355055CB72}" destId="{395AF374-8F80-475A-A65E-8BEFC858836F}" srcOrd="0" destOrd="0" presId="urn:microsoft.com/office/officeart/2005/8/layout/vList5"/>
    <dgm:cxn modelId="{7D71B180-C4DA-4CDD-BF48-56D5F1C7DF93}" type="presOf" srcId="{6E31BE29-9A75-4B76-81E1-E849A649FD39}" destId="{395AF374-8F80-475A-A65E-8BEFC858836F}" srcOrd="0" destOrd="1" presId="urn:microsoft.com/office/officeart/2005/8/layout/vList5"/>
    <dgm:cxn modelId="{3F96F2FE-123C-42D3-AE91-407B5BB7A832}" type="presOf" srcId="{C713B3FC-CB37-41DE-A9CC-39C5E9E91212}" destId="{A1D3F7EA-705E-40BF-85AF-105F8B247B98}"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23/01/2021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23/01/2021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1.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51.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a:t>Inteligencia Artificial</a:t>
            </a:r>
          </a:p>
          <a:p>
            <a:r>
              <a:rPr lang="es-ES" sz="3200" dirty="0"/>
              <a:t>Grado en Ingeniería de Computadores</a:t>
            </a:r>
          </a:p>
          <a:p>
            <a:r>
              <a:rPr lang="es-ES" sz="3200"/>
              <a:t>Universidad de Sevilla</a:t>
            </a:r>
          </a:p>
          <a:p>
            <a:endParaRPr lang="es-ES" sz="3200" u="sng"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lnSpcReduction="10000"/>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a:t>
            </a:r>
          </a:p>
          <a:p>
            <a:pPr marL="0" indent="0">
              <a:buNone/>
            </a:pPr>
            <a:r>
              <a:rPr lang="es-ES" dirty="0" smtClean="0">
                <a:latin typeface="Garamond" panose="02020404030301010803" pitchFamily="18" charset="0"/>
              </a:rPr>
              <a:t>Se suele buscar es que sean:</a:t>
            </a:r>
          </a:p>
          <a:p>
            <a:r>
              <a:rPr lang="es-ES" b="1" dirty="0" smtClean="0">
                <a:latin typeface="Garamond" panose="02020404030301010803" pitchFamily="18" charset="0"/>
              </a:rPr>
              <a:t>Informativas</a:t>
            </a:r>
            <a:r>
              <a:rPr lang="es-ES" dirty="0" smtClean="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modelo de aprendizaje con el fin de predecir correctamente la etiqueta.</a:t>
            </a:r>
          </a:p>
          <a:p>
            <a:r>
              <a:rPr lang="es-ES" b="1" dirty="0" smtClean="0">
                <a:latin typeface="Garamond" panose="02020404030301010803" pitchFamily="18" charset="0"/>
              </a:rPr>
              <a:t>Discriminativa</a:t>
            </a:r>
            <a:r>
              <a:rPr lang="es-ES" dirty="0" smtClean="0">
                <a:latin typeface="Garamond" panose="02020404030301010803" pitchFamily="18" charset="0"/>
              </a:rPr>
              <a:t>: Ayuda al modelo a diferenciar entre los ejemplos de entrenamiento.</a:t>
            </a:r>
          </a:p>
          <a:p>
            <a:r>
              <a:rPr lang="es-ES" b="1" dirty="0" smtClean="0">
                <a:latin typeface="Garamond" panose="02020404030301010803" pitchFamily="18" charset="0"/>
              </a:rPr>
              <a:t>No redundante</a:t>
            </a:r>
            <a:r>
              <a:rPr lang="es-ES" dirty="0" smtClean="0">
                <a:latin typeface="Garamond" panose="02020404030301010803" pitchFamily="18" charset="0"/>
              </a:rPr>
              <a:t>: No hay dos características que den la misma información.</a:t>
            </a: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a:t>
            </a:r>
            <a:r>
              <a:rPr lang="es-ES" dirty="0" smtClean="0">
                <a:latin typeface="Garamond" panose="02020404030301010803" pitchFamily="18" charset="0"/>
              </a:rPr>
              <a:t>relevantes</a:t>
            </a:r>
            <a:r>
              <a:rPr lang="es-ES" dirty="0"/>
              <a:t>.</a:t>
            </a:r>
            <a:endParaRPr lang="es-ES" dirty="0" smtClean="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t>
            </a:r>
            <a:r>
              <a:rPr lang="es-ES">
                <a:latin typeface="Garamond" panose="02020404030301010803" pitchFamily="18" charset="0"/>
              </a:rPr>
              <a:t>algoritmo </a:t>
            </a:r>
            <a:r>
              <a:rPr lang="es-ES" smtClean="0">
                <a:latin typeface="Garamond" panose="02020404030301010803" pitchFamily="18" charset="0"/>
              </a:rPr>
              <a:t>puede </a:t>
            </a:r>
            <a:r>
              <a:rPr lang="es-ES" dirty="0">
                <a:latin typeface="Garamond" panose="02020404030301010803" pitchFamily="18" charset="0"/>
              </a:rPr>
              <a:t>"entender".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a:t>
            </a:r>
            <a:r>
              <a:rPr lang="es-ES" sz="2600" dirty="0" smtClean="0">
                <a:latin typeface="Garamond" panose="02020404030301010803" pitchFamily="18" charset="0"/>
              </a:rPr>
              <a:t>(para no </a:t>
            </a:r>
            <a:r>
              <a:rPr lang="es-ES" sz="2600" dirty="0">
                <a:latin typeface="Garamond" panose="02020404030301010803" pitchFamily="18" charset="0"/>
              </a:rPr>
              <a:t>informativas) </a:t>
            </a:r>
            <a:r>
              <a:rPr lang="es-ES" sz="2600" dirty="0" smtClean="0">
                <a:latin typeface="Garamond" panose="02020404030301010803" pitchFamily="18" charset="0"/>
              </a:rPr>
              <a:t>Elimina por </a:t>
            </a:r>
            <a:r>
              <a:rPr lang="es-ES" sz="2600" dirty="0">
                <a:latin typeface="Garamond" panose="02020404030301010803" pitchFamily="18" charset="0"/>
              </a:rPr>
              <a:t>turnos. Se ejecuta el modelo en cada caso y se anota el impacto de esa eliminación sobre el </a:t>
            </a:r>
            <a:r>
              <a:rPr lang="es-ES" sz="2600" dirty="0" smtClean="0">
                <a:latin typeface="Garamond" panose="02020404030301010803" pitchFamily="18" charset="0"/>
              </a:rPr>
              <a:t>rendimiento. </a:t>
            </a:r>
            <a:r>
              <a:rPr lang="es-ES" sz="2600" dirty="0">
                <a:latin typeface="Garamond" panose="02020404030301010803" pitchFamily="18" charset="0"/>
              </a:rPr>
              <a:t>A menor impacto, menos informativa </a:t>
            </a:r>
            <a:r>
              <a:rPr lang="es-ES" sz="2600" dirty="0" smtClean="0">
                <a:latin typeface="Garamond" panose="02020404030301010803" pitchFamily="18" charset="0"/>
              </a:rPr>
              <a:t>es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a:t>
            </a:r>
            <a:r>
              <a:rPr lang="es-ES" sz="2600" dirty="0" smtClean="0">
                <a:latin typeface="Garamond" panose="02020404030301010803" pitchFamily="18" charset="0"/>
              </a:rPr>
              <a:t>(para no </a:t>
            </a:r>
            <a:r>
              <a:rPr lang="es-ES" sz="2600" dirty="0">
                <a:latin typeface="Garamond" panose="02020404030301010803" pitchFamily="18" charset="0"/>
              </a:rPr>
              <a:t>discriminativas) </a:t>
            </a:r>
            <a:r>
              <a:rPr lang="es-ES" sz="2600" dirty="0" smtClean="0">
                <a:latin typeface="Garamond" panose="02020404030301010803" pitchFamily="18" charset="0"/>
              </a:rPr>
              <a:t>Elimina cada característica con </a:t>
            </a:r>
            <a:r>
              <a:rPr lang="es-ES" sz="2600" dirty="0">
                <a:latin typeface="Garamond" panose="02020404030301010803" pitchFamily="18" charset="0"/>
              </a:rPr>
              <a:t>valores </a:t>
            </a:r>
            <a:r>
              <a:rPr lang="es-ES" sz="2600" dirty="0" smtClean="0">
                <a:latin typeface="Garamond" panose="02020404030301010803" pitchFamily="18" charset="0"/>
              </a:rPr>
              <a:t>cercanos </a:t>
            </a:r>
            <a:r>
              <a:rPr lang="es-ES" sz="2600" dirty="0">
                <a:latin typeface="Garamond" panose="02020404030301010803" pitchFamily="18" charset="0"/>
              </a:rPr>
              <a:t>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a:t>
            </a:r>
            <a:r>
              <a:rPr lang="es-ES" sz="2600" dirty="0" smtClean="0">
                <a:latin typeface="Garamond" panose="02020404030301010803" pitchFamily="18" charset="0"/>
              </a:rPr>
              <a:t>(para redundantes</a:t>
            </a:r>
            <a:r>
              <a:rPr lang="es-ES" sz="2600" dirty="0">
                <a:latin typeface="Garamond" panose="02020404030301010803" pitchFamily="18" charset="0"/>
              </a:rPr>
              <a:t>)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muy </a:t>
            </a:r>
            <a:r>
              <a:rPr lang="es-ES" sz="2600" dirty="0">
                <a:latin typeface="Garamond" panose="02020404030301010803" pitchFamily="18" charset="0"/>
              </a:rPr>
              <a:t>similares o </a:t>
            </a:r>
            <a:r>
              <a:rPr lang="es-ES" sz="2600" dirty="0" smtClean="0">
                <a:latin typeface="Garamond" panose="02020404030301010803" pitchFamily="18" charset="0"/>
              </a:rPr>
              <a:t>muy </a:t>
            </a:r>
            <a:r>
              <a:rPr lang="es-ES" sz="2600" dirty="0">
                <a:latin typeface="Garamond" panose="02020404030301010803" pitchFamily="18" charset="0"/>
              </a:rPr>
              <a:t>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Este proceso ayuda </a:t>
            </a:r>
            <a:r>
              <a:rPr lang="es-ES" dirty="0">
                <a:latin typeface="Garamond" panose="02020404030301010803" pitchFamily="18" charset="0"/>
              </a:rPr>
              <a:t>a obtener una mejor comprensión de las causas del </a:t>
            </a:r>
            <a:r>
              <a:rPr lang="es-ES" dirty="0" smtClean="0">
                <a:latin typeface="Garamond" panose="02020404030301010803" pitchFamily="18" charset="0"/>
              </a:rPr>
              <a:t>fenómeno </a:t>
            </a:r>
            <a:r>
              <a:rPr lang="es-ES" dirty="0">
                <a:latin typeface="Garamond" panose="02020404030301010803" pitchFamily="18" charset="0"/>
              </a:rPr>
              <a:t>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6747405" y="5832062"/>
            <a:ext cx="5139796" cy="1025938"/>
          </a:xfrm>
          <a:prstGeom prst="rect">
            <a:avLst/>
          </a:prstGeom>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b="1" dirty="0"/>
              <a:t>Extracción de </a:t>
            </a:r>
            <a:r>
              <a:rPr lang="es-ES" b="1" dirty="0" smtClean="0"/>
              <a:t>Características:</a:t>
            </a:r>
            <a:r>
              <a:rPr lang="es-ES" dirty="0" smtClean="0"/>
              <a:t> </a:t>
            </a:r>
            <a:r>
              <a:rPr lang="es-ES" dirty="0" smtClean="0"/>
              <a:t>Construye </a:t>
            </a:r>
            <a:r>
              <a:rPr lang="es-ES" dirty="0"/>
              <a:t>automáticamente características derivadas que son más relevantes</a:t>
            </a:r>
            <a:r>
              <a:rPr lang="es-ES" dirty="0" smtClean="0"/>
              <a:t>.</a:t>
            </a:r>
            <a:endParaRPr lang="es-ES" dirty="0"/>
          </a:p>
          <a:p>
            <a:pPr marL="457200" lvl="1" indent="0">
              <a:buNone/>
            </a:pPr>
            <a:r>
              <a:rPr lang="es-ES" sz="2800" b="1" dirty="0" smtClean="0"/>
              <a:t>Ventaja</a:t>
            </a:r>
            <a:r>
              <a:rPr lang="es-ES" sz="2800" dirty="0" smtClean="0"/>
              <a:t>: </a:t>
            </a:r>
            <a:r>
              <a:rPr lang="es-ES" sz="2800" dirty="0"/>
              <a:t>Proporciona una reducción de </a:t>
            </a:r>
            <a:r>
              <a:rPr lang="es-ES" sz="2800" dirty="0" err="1"/>
              <a:t>dimensionalidad</a:t>
            </a:r>
            <a:r>
              <a:rPr lang="es-ES" sz="2800" dirty="0"/>
              <a:t> de forma automática que es eficiente y fácil de implementar</a:t>
            </a:r>
            <a:r>
              <a:rPr lang="es-ES" sz="2800" dirty="0" smtClean="0"/>
              <a:t>.</a:t>
            </a:r>
            <a:endParaRPr lang="es-ES" sz="2800" dirty="0"/>
          </a:p>
          <a:p>
            <a:pPr marL="457200" lvl="1" indent="0">
              <a:buNone/>
            </a:pPr>
            <a:r>
              <a:rPr lang="es-ES" sz="2800" b="1" dirty="0" smtClean="0"/>
              <a:t>Inconveniente</a:t>
            </a:r>
            <a:r>
              <a:rPr lang="es-ES" sz="2800" dirty="0" smtClean="0"/>
              <a:t>: </a:t>
            </a:r>
            <a:r>
              <a:rPr lang="es-ES" sz="2800" dirty="0"/>
              <a:t>Las nuevas características dadas por los algoritmos son difíciles de implementar (no como en el caso </a:t>
            </a:r>
            <a:r>
              <a:rPr lang="es-ES" sz="2800" dirty="0" smtClean="0"/>
              <a:t>anterior</a:t>
            </a:r>
            <a:r>
              <a:rPr lang="es-ES" sz="2800" dirty="0" smtClean="0"/>
              <a:t>).</a:t>
            </a:r>
            <a:endParaRPr lang="es-ES" sz="2800" dirty="0"/>
          </a:p>
          <a:p>
            <a:pPr marL="0" lvl="1" indent="0">
              <a:buNone/>
            </a:pPr>
            <a:r>
              <a:rPr lang="es-ES" sz="2800" dirty="0"/>
              <a:t>El algoritmo más común es </a:t>
            </a:r>
            <a:r>
              <a:rPr lang="es-ES" sz="2800" b="1" dirty="0"/>
              <a:t>PCA</a:t>
            </a:r>
            <a:r>
              <a:rPr lang="es-ES" sz="2800" dirty="0"/>
              <a:t>, que realiza una proyección en un espacio ortogonal para determinar nuevas características (llamadas </a:t>
            </a:r>
            <a:r>
              <a:rPr lang="es-ES" sz="2800" b="1" dirty="0"/>
              <a:t>componentes principales</a:t>
            </a:r>
            <a:r>
              <a:rPr lang="es-ES" sz="2800" dirty="0"/>
              <a:t>) que son combinación lineal de las antiguas.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6273801" y="5493848"/>
            <a:ext cx="5675152" cy="1213188"/>
          </a:xfrm>
          <a:prstGeom prst="rect">
            <a:avLst/>
          </a:prstGeom>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Clasificación básica:</a:t>
            </a:r>
            <a:endParaRPr lang="es-ES" sz="3200" dirty="0" smtClean="0">
              <a:latin typeface="Garamond" panose="02020404030301010803" pitchFamily="18" charset="0"/>
            </a:endParaRP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AZMDyaifxGVdwTV-1BN7kA.png (400Ã1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88" y="1027906"/>
            <a:ext cx="5256230" cy="226017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a:stretch>
            <a:fillRect/>
          </a:stretch>
        </p:blipFill>
        <p:spPr>
          <a:xfrm>
            <a:off x="4986068" y="5027461"/>
            <a:ext cx="7205932" cy="1830539"/>
          </a:xfrm>
          <a:prstGeom prst="rect">
            <a:avLst/>
          </a:prstGeom>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924253" y="116510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211035" y="116510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653338" y="2425094"/>
            <a:ext cx="10625614" cy="4193122"/>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a:t>
            </a:r>
            <a:r>
              <a:rPr lang="es-ES" dirty="0" smtClean="0"/>
              <a:t>)</a:t>
            </a:r>
            <a:r>
              <a:rPr lang="es-ES" dirty="0" smtClean="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a:t>
            </a:r>
            <a:r>
              <a:rPr lang="es-ES" dirty="0" smtClean="0">
                <a:latin typeface="Garamond" panose="02020404030301010803" pitchFamily="18" charset="0"/>
              </a:rPr>
              <a:t>datos.</a:t>
            </a:r>
            <a:endParaRPr lang="es-ES" dirty="0">
              <a:latin typeface="Garamond" panose="02020404030301010803" pitchFamily="18" charset="0"/>
            </a:endParaRP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a:t>
            </a:r>
            <a:r>
              <a:rPr lang="es-ES" dirty="0" smtClean="0">
                <a:latin typeface="Garamond" panose="02020404030301010803" pitchFamily="18" charset="0"/>
              </a:rPr>
              <a:t>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a:t>
            </a:r>
            <a:r>
              <a:rPr lang="es-ES" sz="3200" dirty="0" smtClean="0">
                <a:latin typeface="Garamond" panose="02020404030301010803" pitchFamily="18" charset="0"/>
              </a:rPr>
              <a:t>evaluar </a:t>
            </a:r>
            <a:r>
              <a:rPr lang="es-ES" sz="3200" dirty="0" smtClean="0">
                <a:latin typeface="Garamond" panose="02020404030301010803" pitchFamily="18" charset="0"/>
              </a:rPr>
              <a:t>un modelo con los mismos ejemplos con los que </a:t>
            </a:r>
            <a:r>
              <a:rPr lang="es-ES" sz="3200" dirty="0" smtClean="0">
                <a:latin typeface="Garamond" panose="02020404030301010803" pitchFamily="18" charset="0"/>
              </a:rPr>
              <a:t>ha sido entrenado:</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a:t>Al igual que uno no estudia exactamente los problemas que le van a  preguntar en un examen, no tiene sentido evaluar un modelo con los mismos ejemplos con los que ha sido entrenado:</a:t>
            </a:r>
            <a:endParaRPr lang="es-ES" sz="3200" dirty="0"/>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8262" t="29006" r="22538" b="28199"/>
          <a:stretch/>
        </p:blipFill>
        <p:spPr bwMode="auto">
          <a:xfrm>
            <a:off x="2700068" y="3234905"/>
            <a:ext cx="6788988" cy="29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205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9582" t="26768" r="6799" b="9288"/>
          <a:stretch/>
        </p:blipFill>
        <p:spPr bwMode="auto">
          <a:xfrm>
            <a:off x="2044461" y="2424022"/>
            <a:ext cx="8203720" cy="44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37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t>
            </a:r>
            <a:r>
              <a:rPr lang="es-ES" b="1" dirty="0" smtClean="0"/>
              <a:t>sobre </a:t>
            </a:r>
            <a:r>
              <a:rPr lang="es-ES" b="1" dirty="0"/>
              <a:t>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8" name="Imagen 7"/>
          <p:cNvPicPr>
            <a:picLocks noChangeAspect="1"/>
          </p:cNvPicPr>
          <p:nvPr/>
        </p:nvPicPr>
        <p:blipFill>
          <a:blip r:embed="rId3"/>
          <a:stretch>
            <a:fillRect/>
          </a:stretch>
        </p:blipFill>
        <p:spPr>
          <a:xfrm>
            <a:off x="3637202" y="3570810"/>
            <a:ext cx="2263266" cy="1454526"/>
          </a:xfrm>
          <a:prstGeom prst="rect">
            <a:avLst/>
          </a:prstGeom>
        </p:spPr>
      </p:pic>
      <p:pic>
        <p:nvPicPr>
          <p:cNvPr id="9" name="Imagen 8"/>
          <p:cNvPicPr>
            <a:picLocks noChangeAspect="1"/>
          </p:cNvPicPr>
          <p:nvPr/>
        </p:nvPicPr>
        <p:blipFill>
          <a:blip r:embed="rId4"/>
          <a:stretch>
            <a:fillRect/>
          </a:stretch>
        </p:blipFill>
        <p:spPr>
          <a:xfrm>
            <a:off x="6305461" y="3580468"/>
            <a:ext cx="2221484" cy="1444868"/>
          </a:xfrm>
          <a:prstGeom prst="rect">
            <a:avLst/>
          </a:prstGeom>
        </p:spPr>
      </p:pic>
      <p:pic>
        <p:nvPicPr>
          <p:cNvPr id="10" name="Imagen 9"/>
          <p:cNvPicPr>
            <a:picLocks noChangeAspect="1"/>
          </p:cNvPicPr>
          <p:nvPr/>
        </p:nvPicPr>
        <p:blipFill>
          <a:blip r:embed="rId5"/>
          <a:stretch>
            <a:fillRect/>
          </a:stretch>
        </p:blipFill>
        <p:spPr>
          <a:xfrm>
            <a:off x="8931938" y="3580468"/>
            <a:ext cx="2242243" cy="1444868"/>
          </a:xfrm>
          <a:prstGeom prst="rect">
            <a:avLst/>
          </a:prstGeom>
        </p:spPr>
      </p:pic>
    </p:spTree>
    <p:extLst>
      <p:ext uri="{BB962C8B-B14F-4D97-AF65-F5344CB8AC3E}">
        <p14:creationId xmlns:p14="http://schemas.microsoft.com/office/powerpoint/2010/main" val="7373750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8476621" y="1908315"/>
            <a:ext cx="2263266" cy="1454526"/>
          </a:xfrm>
          <a:prstGeom prst="rect">
            <a:avLst/>
          </a:prstGeom>
        </p:spPr>
      </p:pic>
      <p:pic>
        <p:nvPicPr>
          <p:cNvPr id="9" name="Imagen 8"/>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14" name="Imagen 13"/>
          <p:cNvPicPr>
            <a:picLocks noChangeAspect="1"/>
          </p:cNvPicPr>
          <p:nvPr/>
        </p:nvPicPr>
        <p:blipFill>
          <a:blip r:embed="rId4"/>
          <a:stretch>
            <a:fillRect/>
          </a:stretch>
        </p:blipFill>
        <p:spPr>
          <a:xfrm>
            <a:off x="8476621" y="1908315"/>
            <a:ext cx="2263266" cy="1454526"/>
          </a:xfrm>
          <a:prstGeom prst="rect">
            <a:avLst/>
          </a:prstGeom>
        </p:spPr>
      </p:pic>
      <p:pic>
        <p:nvPicPr>
          <p:cNvPr id="16" name="Imagen 15"/>
          <p:cNvPicPr>
            <a:picLocks noChangeAspect="1"/>
          </p:cNvPicPr>
          <p:nvPr/>
        </p:nvPicPr>
        <p:blipFill>
          <a:blip r:embed="rId5"/>
          <a:stretch>
            <a:fillRect/>
          </a:stretch>
        </p:blipFill>
        <p:spPr>
          <a:xfrm>
            <a:off x="4385811" y="1908315"/>
            <a:ext cx="2242243" cy="1444868"/>
          </a:xfrm>
          <a:prstGeom prst="rect">
            <a:avLst/>
          </a:prstGeom>
        </p:spPr>
      </p:pic>
      <p:pic>
        <p:nvPicPr>
          <p:cNvPr id="12" name="Imagen 11"/>
          <p:cNvPicPr>
            <a:picLocks noChangeAspect="1"/>
          </p:cNvPicPr>
          <p:nvPr/>
        </p:nvPicPr>
        <p:blipFill>
          <a:blip r:embed="rId6"/>
          <a:stretch>
            <a:fillRect/>
          </a:stretch>
        </p:blipFill>
        <p:spPr>
          <a:xfrm>
            <a:off x="8493816" y="1888112"/>
            <a:ext cx="1574153" cy="1281376"/>
          </a:xfrm>
          <a:prstGeom prst="rect">
            <a:avLst/>
          </a:prstGeom>
        </p:spPr>
      </p:pic>
      <p:sp>
        <p:nvSpPr>
          <p:cNvPr id="8" name="Llamada rectangular 7"/>
          <p:cNvSpPr/>
          <p:nvPr/>
        </p:nvSpPr>
        <p:spPr>
          <a:xfrm>
            <a:off x="6452016"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7"/>
          <a:stretch>
            <a:fillRect/>
          </a:stretch>
        </p:blipFill>
        <p:spPr>
          <a:xfrm>
            <a:off x="7464062" y="3243064"/>
            <a:ext cx="3599334" cy="3302278"/>
          </a:xfrm>
          <a:prstGeom prst="rect">
            <a:avLst/>
          </a:prstGeom>
        </p:spPr>
      </p:pic>
      <p:pic>
        <p:nvPicPr>
          <p:cNvPr id="11" name="Imagen 10"/>
          <p:cNvPicPr>
            <a:picLocks noChangeAspect="1"/>
          </p:cNvPicPr>
          <p:nvPr/>
        </p:nvPicPr>
        <p:blipFill>
          <a:blip r:embed="rId8"/>
          <a:stretch>
            <a:fillRect/>
          </a:stretch>
        </p:blipFill>
        <p:spPr>
          <a:xfrm>
            <a:off x="6628054" y="1876569"/>
            <a:ext cx="1697362" cy="1277877"/>
          </a:xfrm>
          <a:prstGeom prst="rect">
            <a:avLst/>
          </a:prstGeom>
        </p:spPr>
      </p:pic>
      <p:pic>
        <p:nvPicPr>
          <p:cNvPr id="13" name="Imagen 12"/>
          <p:cNvPicPr>
            <a:picLocks noChangeAspect="1"/>
          </p:cNvPicPr>
          <p:nvPr/>
        </p:nvPicPr>
        <p:blipFill>
          <a:blip r:embed="rId9"/>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7065034" y="2563061"/>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pic>
        <p:nvPicPr>
          <p:cNvPr id="13" name="Imagen 12"/>
          <p:cNvPicPr>
            <a:picLocks noChangeAspect="1"/>
          </p:cNvPicPr>
          <p:nvPr/>
        </p:nvPicPr>
        <p:blipFill>
          <a:blip r:embed="rId3"/>
          <a:stretch>
            <a:fillRect/>
          </a:stretch>
        </p:blipFill>
        <p:spPr>
          <a:xfrm>
            <a:off x="8476621" y="1908315"/>
            <a:ext cx="2263266" cy="1454526"/>
          </a:xfrm>
          <a:prstGeom prst="rect">
            <a:avLst/>
          </a:prstGeom>
        </p:spPr>
      </p:pic>
      <p:pic>
        <p:nvPicPr>
          <p:cNvPr id="14" name="Imagen 13"/>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4493636" y="1759814"/>
            <a:ext cx="2257425" cy="1660123"/>
          </a:xfrm>
          <a:prstGeom prst="rect">
            <a:avLst/>
          </a:prstGeom>
          <a:ln>
            <a:solidFill>
              <a:schemeClr val="tx1"/>
            </a:solidFill>
          </a:ln>
        </p:spPr>
      </p:pic>
      <p:pic>
        <p:nvPicPr>
          <p:cNvPr id="10" name="Imagen 9"/>
          <p:cNvPicPr>
            <a:picLocks noChangeAspect="1"/>
          </p:cNvPicPr>
          <p:nvPr/>
        </p:nvPicPr>
        <p:blipFill>
          <a:blip r:embed="rId4"/>
          <a:stretch>
            <a:fillRect/>
          </a:stretch>
        </p:blipFill>
        <p:spPr>
          <a:xfrm>
            <a:off x="8476621" y="1908315"/>
            <a:ext cx="2263266" cy="1454526"/>
          </a:xfrm>
          <a:prstGeom prst="rect">
            <a:avLst/>
          </a:prstGeom>
        </p:spPr>
      </p:pic>
      <p:pic>
        <p:nvPicPr>
          <p:cNvPr id="11" name="Imagen 10"/>
          <p:cNvPicPr>
            <a:picLocks noChangeAspect="1"/>
          </p:cNvPicPr>
          <p:nvPr/>
        </p:nvPicPr>
        <p:blipFill>
          <a:blip r:embed="rId5"/>
          <a:stretch>
            <a:fillRect/>
          </a:stretch>
        </p:blipFill>
        <p:spPr>
          <a:xfrm>
            <a:off x="4385811" y="1908315"/>
            <a:ext cx="2242243" cy="1444868"/>
          </a:xfrm>
          <a:prstGeom prst="rect">
            <a:avLst/>
          </a:prstGeom>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6"/>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a:t>
            </a:r>
            <a:r>
              <a:rPr lang="es-ES" dirty="0" smtClean="0"/>
              <a:t>que, </a:t>
            </a:r>
            <a:r>
              <a:rPr lang="es-ES" dirty="0" smtClean="0"/>
              <a:t>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1548</TotalTime>
  <Words>2271</Words>
  <Application>Microsoft Office PowerPoint</Application>
  <PresentationFormat>Panorámica</PresentationFormat>
  <Paragraphs>433</Paragraphs>
  <Slides>50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50</vt:i4>
      </vt:variant>
    </vt:vector>
  </HeadingPairs>
  <TitlesOfParts>
    <vt:vector size="55" baseType="lpstr">
      <vt:lpstr>Arial</vt:lpstr>
      <vt:lpstr>Calibri</vt:lpstr>
      <vt:lpstr>Garamond</vt:lpstr>
      <vt:lpstr>Symbol</vt:lpstr>
      <vt:lpstr>Tema de Office</vt:lpstr>
      <vt:lpstr>Construyendo un Modelo ML … paso a paso</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92</cp:revision>
  <dcterms:created xsi:type="dcterms:W3CDTF">2018-06-14T20:27:48Z</dcterms:created>
  <dcterms:modified xsi:type="dcterms:W3CDTF">2021-01-23T09:53:55Z</dcterms:modified>
</cp:coreProperties>
</file>